
<file path=[Content_Types].xml><?xml version="1.0" encoding="utf-8"?>
<Types xmlns="http://schemas.openxmlformats.org/package/2006/content-types">
  <Default Extension="xml" ContentType="application/xml"/>
  <Default Extension="wdp" ContentType="image/vnd.ms-photo"/>
  <Default Extension="jpg" ContentType="image/jpeg"/>
  <Default Extension="jpeg" ContentType="image/jpeg"/>
  <Default Extension="rels" ContentType="application/vnd.openxmlformats-package.relationships+xml"/>
  <Default Extension="tif" ContentType="image/tif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2"/>
    <p:sldId id="268" r:id="rId3"/>
    <p:sldId id="258" r:id="rId4"/>
    <p:sldId id="262" r:id="rId5"/>
    <p:sldId id="264" r:id="rId6"/>
    <p:sldId id="263" r:id="rId7"/>
    <p:sldId id="266" r:id="rId8"/>
    <p:sldId id="269" r:id="rId9"/>
    <p:sldId id="265" r:id="rId10"/>
    <p:sldId id="274" r:id="rId11"/>
    <p:sldId id="270" r:id="rId12"/>
    <p:sldId id="272" r:id="rId13"/>
    <p:sldId id="278" r:id="rId14"/>
    <p:sldId id="281" r:id="rId15"/>
    <p:sldId id="280" r:id="rId16"/>
    <p:sldId id="282" r:id="rId17"/>
  </p:sldIdLst>
  <p:sldSz cx="9144000" cy="5143500" type="screen16x9"/>
  <p:notesSz cx="9144000" cy="6858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AB3B"/>
    <a:srgbClr val="2F78A6"/>
    <a:srgbClr val="9D35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>
        <p:scale>
          <a:sx n="100" d="100"/>
          <a:sy n="100" d="100"/>
        </p:scale>
        <p:origin x="-1240" y="-304"/>
      </p:cViewPr>
      <p:guideLst>
        <p:guide orient="horz" pos="1620"/>
        <p:guide pos="297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24845D-F03B-F54A-B9FC-577B88AC4DD4}" type="datetimeFigureOut">
              <a:rPr lang="es-ES" smtClean="0"/>
              <a:t>28/08/20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3D00F-A8DF-804F-9421-79FD280482B5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19722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10.gif>
</file>

<file path=ppt/media/image11.jpe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030DF-2D9A-D24A-AD38-65C76C8AEC15}" type="datetimeFigureOut">
              <a:rPr lang="es-ES" smtClean="0"/>
              <a:t>28/08/20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86334-8604-5043-A065-2798D54688B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39045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A7BC-5957-104D-A4FF-66813A82B84A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5010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BD608-6EAD-C644-A57F-3C4D2F44AD9C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7812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ACEE3-A805-1F4F-BD4B-70297A1487C9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3312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4CD3-F0D5-DD4B-A4B2-075393ADA9C6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4747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26A6B-3416-9C45-AB18-4491012AA34A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92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3B76-F56B-6D48-9446-A3CF438F12BB}" type="datetime1">
              <a:rPr lang="es-MX" smtClean="0"/>
              <a:t>28/08/20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51719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D102E-C3D4-EB41-90C5-FBF64379645E}" type="datetime1">
              <a:rPr lang="es-MX" smtClean="0"/>
              <a:t>28/08/20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9351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64E2-61FE-AA4E-BA33-4C59BA9857E4}" type="datetime1">
              <a:rPr lang="es-MX" smtClean="0"/>
              <a:t>28/08/20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194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C449-CDAD-9045-AB3C-3B4B52B9744D}" type="datetime1">
              <a:rPr lang="es-MX" smtClean="0"/>
              <a:t>28/08/20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4176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0589-1B38-5B48-9349-600E34B49E12}" type="datetime1">
              <a:rPr lang="es-MX" smtClean="0"/>
              <a:t>28/08/20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7414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ECD6A-2ED8-6E42-A6FE-550570F51F30}" type="datetime1">
              <a:rPr lang="es-MX" smtClean="0"/>
              <a:t>28/08/20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0947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94F78-2D73-214B-9E1D-E91675CC806A}" type="datetime1">
              <a:rPr lang="es-MX" smtClean="0"/>
              <a:t>28/08/20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9DEA1-6037-6F4F-9960-0DB26FCF73E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0521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0383729"/>
              </p:ext>
            </p:extLst>
          </p:nvPr>
        </p:nvGraphicFramePr>
        <p:xfrm>
          <a:off x="457200" y="1114610"/>
          <a:ext cx="6128615" cy="3108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91223"/>
                <a:gridCol w="1337392"/>
              </a:tblGrid>
              <a:tr h="328640"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Basic </a:t>
                      </a:r>
                      <a:r>
                        <a:rPr lang="es-ES" sz="2400" dirty="0" err="1" smtClean="0"/>
                        <a:t>concepts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15 min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Why</a:t>
                      </a:r>
                      <a:r>
                        <a:rPr lang="es-ES" sz="1800" dirty="0" smtClean="0"/>
                        <a:t> do </a:t>
                      </a:r>
                      <a:r>
                        <a:rPr lang="es-ES" sz="1800" dirty="0" err="1" smtClean="0"/>
                        <a:t>we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need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to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find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homologs</a:t>
                      </a:r>
                      <a:r>
                        <a:rPr lang="es-ES" sz="1800" dirty="0" smtClean="0"/>
                        <a:t>?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What</a:t>
                      </a:r>
                      <a:r>
                        <a:rPr lang="es-ES" sz="1800" baseline="0" dirty="0" smtClean="0"/>
                        <a:t> </a:t>
                      </a:r>
                      <a:r>
                        <a:rPr lang="es-ES" sz="1800" baseline="0" dirty="0" err="1" smtClean="0"/>
                        <a:t>is</a:t>
                      </a:r>
                      <a:r>
                        <a:rPr lang="es-ES" sz="1800" baseline="0" dirty="0" smtClean="0"/>
                        <a:t> </a:t>
                      </a:r>
                      <a:r>
                        <a:rPr lang="es-ES" sz="1800" baseline="0" dirty="0" err="1" smtClean="0"/>
                        <a:t>homology</a:t>
                      </a:r>
                      <a:r>
                        <a:rPr lang="es-ES" sz="1800" baseline="0" dirty="0" smtClean="0"/>
                        <a:t>?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How</a:t>
                      </a:r>
                      <a:r>
                        <a:rPr lang="es-ES" sz="1800" dirty="0" smtClean="0"/>
                        <a:t> do </a:t>
                      </a:r>
                      <a:r>
                        <a:rPr lang="es-ES" sz="1800" dirty="0" err="1" smtClean="0"/>
                        <a:t>we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identify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homologs</a:t>
                      </a:r>
                      <a:r>
                        <a:rPr lang="es-ES" sz="1800" dirty="0" smtClean="0"/>
                        <a:t>?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Types</a:t>
                      </a:r>
                      <a:r>
                        <a:rPr lang="es-ES" sz="1800" baseline="0" dirty="0" smtClean="0"/>
                        <a:t> of </a:t>
                      </a:r>
                      <a:r>
                        <a:rPr lang="es-ES" sz="1800" baseline="0" dirty="0" err="1" smtClean="0"/>
                        <a:t>homologs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2400" dirty="0" err="1" smtClean="0"/>
                        <a:t>Similarity</a:t>
                      </a:r>
                      <a:r>
                        <a:rPr lang="es-ES" sz="2400" dirty="0" smtClean="0"/>
                        <a:t> </a:t>
                      </a:r>
                      <a:r>
                        <a:rPr lang="es-ES" sz="2400" dirty="0" err="1" smtClean="0"/>
                        <a:t>searching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20</a:t>
                      </a:r>
                      <a:r>
                        <a:rPr lang="es-ES" sz="2400" baseline="0" dirty="0" smtClean="0"/>
                        <a:t> min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2912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Searching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by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annotation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180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2912">
                <a:tc>
                  <a:txBody>
                    <a:bodyPr/>
                    <a:lstStyle/>
                    <a:p>
                      <a:r>
                        <a:rPr lang="es-ES" sz="1800" dirty="0" smtClean="0"/>
                        <a:t>- </a:t>
                      </a:r>
                      <a:r>
                        <a:rPr lang="es-ES" sz="1800" dirty="0" err="1" smtClean="0"/>
                        <a:t>Structure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similarity</a:t>
                      </a:r>
                      <a:r>
                        <a:rPr lang="es-ES" sz="1800" dirty="0" smtClean="0"/>
                        <a:t> </a:t>
                      </a:r>
                      <a:r>
                        <a:rPr lang="es-ES" sz="1800" dirty="0" err="1" smtClean="0"/>
                        <a:t>searching</a:t>
                      </a:r>
                      <a:r>
                        <a:rPr lang="es-ES" sz="1800" dirty="0" smtClean="0"/>
                        <a:t> +</a:t>
                      </a:r>
                      <a:r>
                        <a:rPr lang="es-ES" sz="1800" baseline="0" dirty="0" smtClean="0"/>
                        <a:t> </a:t>
                      </a:r>
                      <a:r>
                        <a:rPr lang="es-ES" sz="1800" baseline="0" dirty="0" err="1" smtClean="0"/>
                        <a:t>validation</a:t>
                      </a:r>
                      <a:endParaRPr lang="es-ES" sz="18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s-ES" sz="18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8640"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Q&amp;A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" sz="2400" dirty="0" smtClean="0"/>
                        <a:t>5 min</a:t>
                      </a:r>
                      <a:endParaRPr lang="es-ES" sz="2400" dirty="0"/>
                    </a:p>
                  </a:txBody>
                  <a:tcPr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</a:t>
            </a:fld>
            <a:endParaRPr lang="es-ES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>
                <a:solidFill>
                  <a:srgbClr val="1DAB3B"/>
                </a:solidFill>
              </a:rPr>
              <a:t>Searching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for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homologous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protein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structures</a:t>
            </a:r>
            <a:endParaRPr lang="en-U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6599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261490" y="88560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solidFill>
                  <a:srgbClr val="9D354C"/>
                </a:solidFill>
                <a:cs typeface="Arial"/>
              </a:rPr>
              <a:t>Orthology</a:t>
            </a:r>
            <a:r>
              <a:rPr lang="en-US" sz="2000" dirty="0">
                <a:solidFill>
                  <a:srgbClr val="9D354C"/>
                </a:solidFill>
                <a:cs typeface="Arial"/>
              </a:rPr>
              <a:t> </a:t>
            </a:r>
            <a:r>
              <a:rPr lang="en-US" sz="2000" dirty="0">
                <a:cs typeface="Arial"/>
              </a:rPr>
              <a:t>is the phylogenetic relationship where sequence divergence follows speciation</a:t>
            </a:r>
            <a:r>
              <a:rPr lang="en-US" sz="2000" dirty="0" smtClean="0">
                <a:cs typeface="Arial"/>
              </a:rPr>
              <a:t>.</a:t>
            </a:r>
          </a:p>
          <a:p>
            <a:pPr marL="0" indent="0">
              <a:buNone/>
            </a:pPr>
            <a:r>
              <a:rPr lang="en-US" sz="2000" dirty="0" smtClean="0">
                <a:cs typeface="Arial"/>
              </a:rPr>
              <a:t>- Orthologous genes often </a:t>
            </a:r>
            <a:r>
              <a:rPr lang="en-US" sz="2000" dirty="0">
                <a:cs typeface="Arial"/>
              </a:rPr>
              <a:t>have the same function in the different species</a:t>
            </a:r>
            <a:endParaRPr lang="en-US" sz="2000" dirty="0">
              <a:cs typeface="Arial"/>
            </a:endParaRPr>
          </a:p>
          <a:p>
            <a:pPr marL="0" indent="0">
              <a:buNone/>
            </a:pPr>
            <a:endParaRPr lang="en-US" sz="2000" dirty="0" smtClean="0">
              <a:cs typeface="Arial"/>
            </a:endParaRPr>
          </a:p>
          <a:p>
            <a:pPr marL="0" indent="0">
              <a:buNone/>
            </a:pPr>
            <a:endParaRPr lang="en-US" sz="2000" dirty="0">
              <a:latin typeface="Arial"/>
              <a:cs typeface="Arial"/>
            </a:endParaRP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n-US" smtClean="0"/>
              <a:t>10</a:t>
            </a:fld>
            <a:endParaRPr lang="en-US"/>
          </a:p>
        </p:txBody>
      </p:sp>
      <p:pic>
        <p:nvPicPr>
          <p:cNvPr id="10" name="Imagen 9" descr="206-Globin_Evolution-Myoglobins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998" y="988525"/>
            <a:ext cx="3219151" cy="2903371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5004987" y="4172565"/>
            <a:ext cx="413901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RCSB PDB </a:t>
            </a:r>
            <a:r>
              <a:rPr lang="es-ES" sz="1050" dirty="0" err="1">
                <a:solidFill>
                  <a:srgbClr val="7F7F7F"/>
                </a:solidFill>
              </a:rPr>
              <a:t>Molecule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Month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by</a:t>
            </a:r>
            <a:r>
              <a:rPr lang="es-ES" sz="1050" dirty="0">
                <a:solidFill>
                  <a:srgbClr val="7F7F7F"/>
                </a:solidFill>
              </a:rPr>
              <a:t> David S. </a:t>
            </a:r>
            <a:r>
              <a:rPr lang="es-ES" sz="1050" dirty="0" err="1">
                <a:solidFill>
                  <a:srgbClr val="7F7F7F"/>
                </a:solidFill>
              </a:rPr>
              <a:t>Goodsell</a:t>
            </a:r>
            <a:endParaRPr lang="es-ES" sz="1050" dirty="0">
              <a:solidFill>
                <a:srgbClr val="7F7F7F"/>
              </a:solidFill>
            </a:endParaRPr>
          </a:p>
          <a:p>
            <a:pPr algn="r"/>
            <a:r>
              <a:rPr lang="es-ES" sz="1050" dirty="0">
                <a:solidFill>
                  <a:srgbClr val="7F7F7F"/>
                </a:solidFill>
              </a:rPr>
              <a:t>doi:10.2210/</a:t>
            </a:r>
            <a:r>
              <a:rPr lang="es-ES" sz="1050" dirty="0" err="1">
                <a:solidFill>
                  <a:srgbClr val="7F7F7F"/>
                </a:solidFill>
              </a:rPr>
              <a:t>rcsb_pdb</a:t>
            </a:r>
            <a:r>
              <a:rPr lang="es-ES" sz="1050" dirty="0">
                <a:solidFill>
                  <a:srgbClr val="7F7F7F"/>
                </a:solidFill>
              </a:rPr>
              <a:t>/mom_2017_2</a:t>
            </a:r>
          </a:p>
        </p:txBody>
      </p:sp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Types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of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homologs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261489" y="2610023"/>
            <a:ext cx="474349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Sequences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myoglobin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five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animals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compared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phylogenetic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tree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Each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molecule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colored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show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human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protein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identical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similar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lighter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completely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white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heme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shown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bright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red. </a:t>
            </a:r>
          </a:p>
        </p:txBody>
      </p:sp>
    </p:spTree>
    <p:extLst>
      <p:ext uri="{BB962C8B-B14F-4D97-AF65-F5344CB8AC3E}">
        <p14:creationId xmlns:p14="http://schemas.microsoft.com/office/powerpoint/2010/main" val="127885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Types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of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homologs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004987" y="4172565"/>
            <a:ext cx="413901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RCSB PDB </a:t>
            </a:r>
            <a:r>
              <a:rPr lang="es-ES" sz="1050" dirty="0" err="1">
                <a:solidFill>
                  <a:srgbClr val="7F7F7F"/>
                </a:solidFill>
              </a:rPr>
              <a:t>Molecule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Month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by</a:t>
            </a:r>
            <a:r>
              <a:rPr lang="es-ES" sz="1050" dirty="0">
                <a:solidFill>
                  <a:srgbClr val="7F7F7F"/>
                </a:solidFill>
              </a:rPr>
              <a:t> David S. </a:t>
            </a:r>
            <a:r>
              <a:rPr lang="es-ES" sz="1050" dirty="0" err="1">
                <a:solidFill>
                  <a:srgbClr val="7F7F7F"/>
                </a:solidFill>
              </a:rPr>
              <a:t>Goodsell</a:t>
            </a:r>
            <a:endParaRPr lang="es-ES" sz="1050" dirty="0">
              <a:solidFill>
                <a:srgbClr val="7F7F7F"/>
              </a:solidFill>
            </a:endParaRPr>
          </a:p>
          <a:p>
            <a:pPr algn="r"/>
            <a:r>
              <a:rPr lang="es-ES" sz="1050" dirty="0">
                <a:solidFill>
                  <a:srgbClr val="7F7F7F"/>
                </a:solidFill>
              </a:rPr>
              <a:t>doi:10.2210/</a:t>
            </a:r>
            <a:r>
              <a:rPr lang="es-ES" sz="1050" dirty="0" err="1">
                <a:solidFill>
                  <a:srgbClr val="7F7F7F"/>
                </a:solidFill>
              </a:rPr>
              <a:t>rcsb_pdb</a:t>
            </a:r>
            <a:r>
              <a:rPr lang="es-ES" sz="1050" dirty="0">
                <a:solidFill>
                  <a:srgbClr val="7F7F7F"/>
                </a:solidFill>
              </a:rPr>
              <a:t>/mom_2017_2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11</a:t>
            </a:fld>
            <a:endParaRPr lang="es-ES"/>
          </a:p>
        </p:txBody>
      </p:sp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261490" y="82210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 smtClean="0">
                <a:solidFill>
                  <a:srgbClr val="9D354C"/>
                </a:solidFill>
              </a:rPr>
              <a:t>Paralogs</a:t>
            </a:r>
            <a:r>
              <a:rPr lang="en-US" sz="2000" dirty="0" smtClean="0">
                <a:solidFill>
                  <a:srgbClr val="9D354C"/>
                </a:solidFill>
              </a:rPr>
              <a:t> </a:t>
            </a:r>
            <a:r>
              <a:rPr lang="en-US" sz="2000" dirty="0"/>
              <a:t>originate by gene duplication.</a:t>
            </a:r>
          </a:p>
          <a:p>
            <a:r>
              <a:rPr lang="en-US" sz="2000" dirty="0" smtClean="0"/>
              <a:t>Multiple </a:t>
            </a:r>
            <a:r>
              <a:rPr lang="en-US" sz="2000" dirty="0"/>
              <a:t>homologs in the same genome will always be </a:t>
            </a:r>
            <a:r>
              <a:rPr lang="en-US" sz="2000" dirty="0" err="1"/>
              <a:t>paralogous</a:t>
            </a:r>
            <a:r>
              <a:rPr lang="en-US" sz="2000" dirty="0"/>
              <a:t>.</a:t>
            </a:r>
          </a:p>
          <a:p>
            <a:r>
              <a:rPr lang="en-US" sz="2000" dirty="0" smtClean="0"/>
              <a:t>Divergence </a:t>
            </a:r>
            <a:r>
              <a:rPr lang="en-US" sz="2000" dirty="0"/>
              <a:t>via gene duplication precedes speciation.</a:t>
            </a:r>
          </a:p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endParaRPr lang="en-US" sz="2000" dirty="0">
              <a:cs typeface="Arial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261489" y="4500516"/>
            <a:ext cx="84708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Fitch WM. Homology a personal view on some of the problems. Trends Genet. 2000;16(5):227-231. </a:t>
            </a:r>
            <a:endParaRPr lang="en-U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:10.1016/s0168-9525(00)02005-9</a:t>
            </a:r>
            <a:endParaRPr lang="es-E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Imagen 2" descr="206-Globin_Evolution-Globins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260" y="885601"/>
            <a:ext cx="3860880" cy="239948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261489" y="2997538"/>
            <a:ext cx="474349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cluster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beta-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like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hemoglobin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genes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found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human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genome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chromosome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reveal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they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quite similar,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with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small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mutations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tune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function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their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tasks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embryonic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fetal, and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adult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life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four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globins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at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bottom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have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functions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as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reflected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their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quite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sequences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69587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840471"/>
            <a:ext cx="8470897" cy="25313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000" i="1" dirty="0" smtClean="0"/>
              <a:t>If </a:t>
            </a:r>
            <a:r>
              <a:rPr lang="es-MX" sz="2000" i="1" dirty="0"/>
              <a:t>the amino acid sequences of two proteins are set side by side in one-to-one correspondence, there may occur an </a:t>
            </a:r>
            <a:r>
              <a:rPr lang="es-MX" sz="2000" i="1" dirty="0">
                <a:solidFill>
                  <a:srgbClr val="9D354C"/>
                </a:solidFill>
              </a:rPr>
              <a:t>abnormally large number of pairs containing the same amino acid</a:t>
            </a:r>
            <a:r>
              <a:rPr lang="es-MX" sz="2000" i="1" dirty="0"/>
              <a:t> [...] </a:t>
            </a:r>
            <a:endParaRPr lang="es-MX" sz="2000" i="1" dirty="0" smtClean="0"/>
          </a:p>
          <a:p>
            <a:pPr marL="0" indent="0">
              <a:buNone/>
            </a:pPr>
            <a:r>
              <a:rPr lang="es-MX" sz="2000" i="1" dirty="0" smtClean="0"/>
              <a:t>When </a:t>
            </a:r>
            <a:r>
              <a:rPr lang="es-MX" sz="2000" i="1" dirty="0"/>
              <a:t>such a large similarity is found, the proteins are said to be homologous and are considered to possess a common ancestral gene</a:t>
            </a:r>
            <a:r>
              <a:rPr lang="es-MX" sz="2000" i="1" dirty="0" smtClean="0"/>
              <a:t>.</a:t>
            </a:r>
            <a:endParaRPr lang="es-MX" sz="2000" i="1" dirty="0"/>
          </a:p>
        </p:txBody>
      </p:sp>
      <p:pic>
        <p:nvPicPr>
          <p:cNvPr id="6" name="Imagen 5" descr="RPLP0_90_ClustalW_aln.g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98" b="72068"/>
          <a:stretch/>
        </p:blipFill>
        <p:spPr>
          <a:xfrm>
            <a:off x="0" y="3223720"/>
            <a:ext cx="9106763" cy="284655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261489" y="4500516"/>
            <a:ext cx="84708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Fitch WM. Homology a personal view on some of the problems. Trends Genet. 2000;16(5):227-231. </a:t>
            </a:r>
            <a:endParaRPr lang="en-U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:10.1016/s0168-9525(00)02005-9</a:t>
            </a:r>
            <a:endParaRPr lang="es-E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12</a:t>
            </a:fld>
            <a:endParaRPr lang="es-ES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search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947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search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13</a:t>
            </a:fld>
            <a:endParaRPr lang="es-ES"/>
          </a:p>
        </p:txBody>
      </p:sp>
      <p:pic>
        <p:nvPicPr>
          <p:cNvPr id="26" name="Imagen 25" descr="PF03377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537" y="1810492"/>
            <a:ext cx="2913560" cy="797508"/>
          </a:xfrm>
          <a:prstGeom prst="rect">
            <a:avLst/>
          </a:prstGeom>
        </p:spPr>
      </p:pic>
      <p:sp>
        <p:nvSpPr>
          <p:cNvPr id="32" name="CuadroTexto 31"/>
          <p:cNvSpPr txBox="1"/>
          <p:nvPr/>
        </p:nvSpPr>
        <p:spPr>
          <a:xfrm>
            <a:off x="3136900" y="107950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vs</a:t>
            </a:r>
            <a:endParaRPr lang="es-ES" dirty="0"/>
          </a:p>
        </p:txBody>
      </p:sp>
      <p:sp>
        <p:nvSpPr>
          <p:cNvPr id="33" name="CuadroTexto 32"/>
          <p:cNvSpPr txBox="1"/>
          <p:nvPr/>
        </p:nvSpPr>
        <p:spPr>
          <a:xfrm>
            <a:off x="3136900" y="209446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vs</a:t>
            </a:r>
            <a:endParaRPr lang="es-ES" dirty="0"/>
          </a:p>
        </p:txBody>
      </p:sp>
      <p:pic>
        <p:nvPicPr>
          <p:cNvPr id="34" name="Imagen 33" descr="RPLP0_90_ClustalW_aln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18" t="25525" r="32433" b="72068"/>
          <a:stretch/>
        </p:blipFill>
        <p:spPr>
          <a:xfrm>
            <a:off x="167524" y="2264092"/>
            <a:ext cx="2849880" cy="136208"/>
          </a:xfrm>
          <a:prstGeom prst="rect">
            <a:avLst/>
          </a:prstGeom>
        </p:spPr>
      </p:pic>
      <p:pic>
        <p:nvPicPr>
          <p:cNvPr id="35" name="Imagen 34" descr="RPLP0_90_ClustalW_aln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18" t="25525" r="32433" b="72068"/>
          <a:stretch/>
        </p:blipFill>
        <p:spPr>
          <a:xfrm>
            <a:off x="167524" y="1207139"/>
            <a:ext cx="2849880" cy="136208"/>
          </a:xfrm>
          <a:prstGeom prst="rect">
            <a:avLst/>
          </a:prstGeom>
        </p:spPr>
      </p:pic>
      <p:pic>
        <p:nvPicPr>
          <p:cNvPr id="36" name="Imagen 35" descr="RPLP0_90_ClustalW_aln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18" t="25525" r="32433" b="72068"/>
          <a:stretch/>
        </p:blipFill>
        <p:spPr>
          <a:xfrm>
            <a:off x="3706072" y="1207139"/>
            <a:ext cx="2849880" cy="136208"/>
          </a:xfrm>
          <a:prstGeom prst="rect">
            <a:avLst/>
          </a:prstGeom>
        </p:spPr>
      </p:pic>
      <p:pic>
        <p:nvPicPr>
          <p:cNvPr id="37" name="Imagen 36" descr="PF03377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4" y="2978892"/>
            <a:ext cx="2913560" cy="797508"/>
          </a:xfrm>
          <a:prstGeom prst="rect">
            <a:avLst/>
          </a:prstGeom>
        </p:spPr>
      </p:pic>
      <p:sp>
        <p:nvSpPr>
          <p:cNvPr id="38" name="CuadroTexto 37"/>
          <p:cNvSpPr txBox="1"/>
          <p:nvPr/>
        </p:nvSpPr>
        <p:spPr>
          <a:xfrm>
            <a:off x="3136900" y="314856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vs</a:t>
            </a:r>
            <a:endParaRPr lang="es-ES" dirty="0"/>
          </a:p>
        </p:txBody>
      </p:sp>
      <p:pic>
        <p:nvPicPr>
          <p:cNvPr id="39" name="Imagen 38" descr="PF03377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072" y="2978892"/>
            <a:ext cx="2913560" cy="797508"/>
          </a:xfrm>
          <a:prstGeom prst="rect">
            <a:avLst/>
          </a:prstGeom>
        </p:spPr>
      </p:pic>
      <p:sp>
        <p:nvSpPr>
          <p:cNvPr id="40" name="Text Box 5"/>
          <p:cNvSpPr txBox="1">
            <a:spLocks noChangeArrowheads="1"/>
          </p:cNvSpPr>
          <p:nvPr/>
        </p:nvSpPr>
        <p:spPr bwMode="auto">
          <a:xfrm>
            <a:off x="6606933" y="927100"/>
            <a:ext cx="2333868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BLAST</a:t>
            </a:r>
            <a:r>
              <a:rPr lang="en-GB" sz="1400" b="0" dirty="0">
                <a:solidFill>
                  <a:srgbClr val="000000"/>
                </a:solidFill>
                <a:latin typeface="+mn-lt"/>
                <a:cs typeface="Arial" charset="0"/>
              </a:rPr>
              <a:t>, </a:t>
            </a:r>
            <a:endParaRPr lang="en-GB" sz="1400" b="0" dirty="0" smtClean="0">
              <a:solidFill>
                <a:srgbClr val="000000"/>
              </a:solidFill>
              <a:latin typeface="+mn-lt"/>
              <a:cs typeface="Arial" charset="0"/>
            </a:endParaRPr>
          </a:p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FASTA</a:t>
            </a:r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, </a:t>
            </a:r>
          </a:p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SSEARCH</a:t>
            </a:r>
            <a:endParaRPr lang="en-GB" sz="1400" b="0" dirty="0">
              <a:solidFill>
                <a:srgbClr val="000000"/>
              </a:solidFill>
              <a:latin typeface="+mn-lt"/>
              <a:cs typeface="Arial" charset="0"/>
            </a:endParaRPr>
          </a:p>
        </p:txBody>
      </p:sp>
      <p:sp>
        <p:nvSpPr>
          <p:cNvPr id="41" name="Text Box 8"/>
          <p:cNvSpPr txBox="1">
            <a:spLocks noChangeArrowheads="1"/>
          </p:cNvSpPr>
          <p:nvPr/>
        </p:nvSpPr>
        <p:spPr bwMode="auto">
          <a:xfrm>
            <a:off x="6606933" y="1945841"/>
            <a:ext cx="309575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PSI</a:t>
            </a:r>
            <a:r>
              <a:rPr lang="en-GB" sz="1400" b="0" dirty="0">
                <a:solidFill>
                  <a:srgbClr val="000000"/>
                </a:solidFill>
                <a:latin typeface="+mn-lt"/>
                <a:cs typeface="Arial" charset="0"/>
              </a:rPr>
              <a:t>-BLAST, </a:t>
            </a:r>
            <a:endParaRPr lang="en-GB" sz="1400" b="0" dirty="0" smtClean="0">
              <a:solidFill>
                <a:srgbClr val="000000"/>
              </a:solidFill>
              <a:latin typeface="+mn-lt"/>
              <a:cs typeface="Arial" charset="0"/>
            </a:endParaRPr>
          </a:p>
          <a:p>
            <a:pPr eaLnBrk="1" hangingPunct="1"/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HMMER</a:t>
            </a:r>
            <a:endParaRPr lang="en-GB" sz="1400" b="0" dirty="0">
              <a:solidFill>
                <a:srgbClr val="000000"/>
              </a:solidFill>
              <a:latin typeface="+mn-lt"/>
              <a:cs typeface="Arial" charset="0"/>
            </a:endParaRP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6606933" y="3085068"/>
            <a:ext cx="124804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GB" sz="1400" b="0" dirty="0" err="1" smtClean="0">
                <a:solidFill>
                  <a:srgbClr val="000000"/>
                </a:solidFill>
                <a:latin typeface="+mn-lt"/>
                <a:cs typeface="Arial" charset="0"/>
              </a:rPr>
              <a:t>HHpred</a:t>
            </a:r>
            <a:r>
              <a:rPr lang="en-GB" sz="1400" b="0" dirty="0" smtClean="0">
                <a:solidFill>
                  <a:srgbClr val="000000"/>
                </a:solidFill>
                <a:latin typeface="+mn-lt"/>
                <a:cs typeface="Arial" charset="0"/>
              </a:rPr>
              <a:t>,</a:t>
            </a:r>
          </a:p>
          <a:p>
            <a:r>
              <a:rPr lang="en-GB" sz="1400" b="0" dirty="0">
                <a:solidFill>
                  <a:srgbClr val="000000"/>
                </a:solidFill>
                <a:latin typeface="+mn-lt"/>
                <a:cs typeface="Arial" charset="0"/>
              </a:rPr>
              <a:t>COMPASS </a:t>
            </a:r>
            <a:endParaRPr lang="en-GB" sz="1400" b="0" dirty="0">
              <a:solidFill>
                <a:srgbClr val="000000"/>
              </a:solidFill>
              <a:latin typeface="+mn-lt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997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14</a:t>
            </a:fld>
            <a:endParaRPr lang="es-ES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search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261490" y="82210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rgbClr val="9D354C"/>
                </a:solidFill>
              </a:rPr>
              <a:t>What about “</a:t>
            </a:r>
            <a:r>
              <a:rPr lang="en-US" sz="2000" i="1" dirty="0" smtClean="0">
                <a:solidFill>
                  <a:srgbClr val="9D354C"/>
                </a:solidFill>
              </a:rPr>
              <a:t>structural homologs</a:t>
            </a:r>
            <a:r>
              <a:rPr lang="en-US" sz="2000" dirty="0" smtClean="0">
                <a:solidFill>
                  <a:srgbClr val="9D354C"/>
                </a:solidFill>
              </a:rPr>
              <a:t>”?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cs typeface="Arial"/>
              </a:rPr>
              <a:t>Homology is </a:t>
            </a:r>
            <a:r>
              <a:rPr lang="en-US" sz="2000" dirty="0" smtClean="0">
                <a:solidFill>
                  <a:srgbClr val="000000"/>
                </a:solidFill>
                <a:cs typeface="Arial"/>
              </a:rPr>
              <a:t>a hypothesis.</a:t>
            </a:r>
            <a:endParaRPr lang="en-US" sz="2000" dirty="0">
              <a:solidFill>
                <a:srgbClr val="000000"/>
              </a:solidFill>
              <a:cs typeface="Arial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cs typeface="Arial"/>
              </a:rPr>
              <a:t>Homology is a qualitative trait.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cs typeface="Arial"/>
                <a:sym typeface="Wingdings"/>
              </a:rPr>
              <a:t> </a:t>
            </a:r>
            <a:r>
              <a:rPr lang="en-US" sz="2000" dirty="0" smtClean="0">
                <a:solidFill>
                  <a:srgbClr val="000000"/>
                </a:solidFill>
                <a:cs typeface="Arial"/>
              </a:rPr>
              <a:t>"</a:t>
            </a:r>
            <a:r>
              <a:rPr lang="en-US" sz="2000" dirty="0">
                <a:solidFill>
                  <a:srgbClr val="000000"/>
                </a:solidFill>
                <a:cs typeface="Arial"/>
              </a:rPr>
              <a:t>Yes or no" trait</a:t>
            </a:r>
            <a:endParaRPr lang="en-US" sz="2000" dirty="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3554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15</a:t>
            </a:fld>
            <a:endParaRPr lang="es-ES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search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261490" y="82210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rgbClr val="9D354C"/>
                </a:solidFill>
              </a:rPr>
              <a:t>What about “</a:t>
            </a:r>
            <a:r>
              <a:rPr lang="en-US" sz="2000" i="1" dirty="0" smtClean="0">
                <a:solidFill>
                  <a:srgbClr val="9D354C"/>
                </a:solidFill>
              </a:rPr>
              <a:t>structural homologs</a:t>
            </a:r>
            <a:r>
              <a:rPr lang="en-US" sz="2000" dirty="0" smtClean="0">
                <a:solidFill>
                  <a:srgbClr val="9D354C"/>
                </a:solidFill>
              </a:rPr>
              <a:t>”?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cs typeface="Arial"/>
              </a:rPr>
              <a:t>Homology is </a:t>
            </a:r>
            <a:r>
              <a:rPr lang="en-US" sz="2000" dirty="0" smtClean="0">
                <a:solidFill>
                  <a:srgbClr val="000000"/>
                </a:solidFill>
                <a:cs typeface="Arial"/>
              </a:rPr>
              <a:t>a hypothesis.</a:t>
            </a:r>
            <a:endParaRPr lang="en-US" sz="2000" dirty="0">
              <a:solidFill>
                <a:srgbClr val="000000"/>
              </a:solidFill>
              <a:cs typeface="Arial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cs typeface="Arial"/>
              </a:rPr>
              <a:t>Homology is a qualitative trait.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cs typeface="Arial"/>
                <a:sym typeface="Wingdings"/>
              </a:rPr>
              <a:t> </a:t>
            </a:r>
            <a:r>
              <a:rPr lang="en-US" sz="2000" dirty="0" smtClean="0">
                <a:solidFill>
                  <a:srgbClr val="000000"/>
                </a:solidFill>
                <a:cs typeface="Arial"/>
              </a:rPr>
              <a:t>"</a:t>
            </a:r>
            <a:r>
              <a:rPr lang="en-US" sz="2000" dirty="0">
                <a:solidFill>
                  <a:srgbClr val="000000"/>
                </a:solidFill>
                <a:cs typeface="Arial"/>
              </a:rPr>
              <a:t>Yes or no" trait</a:t>
            </a:r>
            <a:endParaRPr lang="en-US" sz="2000" dirty="0">
              <a:solidFill>
                <a:srgbClr val="000000"/>
              </a:solidFill>
              <a:cs typeface="Arial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5550" y="822101"/>
            <a:ext cx="3942850" cy="188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364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16</a:t>
            </a:fld>
            <a:endParaRPr lang="es-ES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search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261490" y="822101"/>
            <a:ext cx="4263834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rgbClr val="9D354C"/>
                </a:solidFill>
              </a:rPr>
              <a:t>What about “</a:t>
            </a:r>
            <a:r>
              <a:rPr lang="en-US" sz="2000" i="1" dirty="0" smtClean="0">
                <a:solidFill>
                  <a:srgbClr val="9D354C"/>
                </a:solidFill>
              </a:rPr>
              <a:t>structural homologs</a:t>
            </a:r>
            <a:r>
              <a:rPr lang="en-US" sz="2000" dirty="0" smtClean="0">
                <a:solidFill>
                  <a:srgbClr val="9D354C"/>
                </a:solidFill>
              </a:rPr>
              <a:t>”?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9D354C"/>
                </a:solidFill>
                <a:cs typeface="Arial"/>
              </a:rPr>
              <a:t>Can we use structure similarity to infer homology?</a:t>
            </a:r>
          </a:p>
          <a:p>
            <a:pPr marL="0" indent="0">
              <a:buNone/>
            </a:pPr>
            <a:endParaRPr lang="en-US" sz="2000" dirty="0" smtClean="0">
              <a:solidFill>
                <a:srgbClr val="000000"/>
              </a:solidFill>
              <a:cs typeface="Arial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895" y="703494"/>
            <a:ext cx="4684105" cy="3513079"/>
          </a:xfrm>
          <a:prstGeom prst="rect">
            <a:avLst/>
          </a:prstGeom>
        </p:spPr>
      </p:pic>
      <p:pic>
        <p:nvPicPr>
          <p:cNvPr id="10" name="Imagen 9" descr="Screen Shot 2020-08-29 at 11.45.28.png"/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27" r="34616" b="8029"/>
          <a:stretch/>
        </p:blipFill>
        <p:spPr>
          <a:xfrm>
            <a:off x="6967576" y="3140690"/>
            <a:ext cx="1801092" cy="750455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44463" y="4351765"/>
            <a:ext cx="45720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Krishna SS,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Grishin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NV.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Structurally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analogous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proteins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exist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!.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2004;12(7):1125-1127. doi:10.1016/j.str.2004.06.004</a:t>
            </a:r>
          </a:p>
        </p:txBody>
      </p:sp>
    </p:spTree>
    <p:extLst>
      <p:ext uri="{BB962C8B-B14F-4D97-AF65-F5344CB8AC3E}">
        <p14:creationId xmlns:p14="http://schemas.microsoft.com/office/powerpoint/2010/main" val="1713053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1" y="896671"/>
            <a:ext cx="3629572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cs typeface="Arial"/>
              </a:rPr>
              <a:t>The goal of an evolutionary analysis is to uncover the evolutionary history and relationships among or within groups of </a:t>
            </a:r>
            <a:r>
              <a:rPr lang="en-US" sz="2000" dirty="0" smtClean="0">
                <a:solidFill>
                  <a:srgbClr val="9D354C"/>
                </a:solidFill>
                <a:cs typeface="Arial"/>
              </a:rPr>
              <a:t>evolutionary units</a:t>
            </a:r>
            <a:r>
              <a:rPr lang="en-US" sz="2000" dirty="0" smtClean="0">
                <a:cs typeface="Arial"/>
              </a:rPr>
              <a:t>.</a:t>
            </a:r>
          </a:p>
          <a:p>
            <a:pPr marL="0" indent="0">
              <a:buNone/>
            </a:pPr>
            <a:endParaRPr lang="en-US" sz="2000" i="1" dirty="0">
              <a:cs typeface="Arial"/>
            </a:endParaRPr>
          </a:p>
          <a:p>
            <a:pPr marL="0" indent="0">
              <a:buNone/>
            </a:pPr>
            <a:r>
              <a:rPr lang="en-US" sz="2000" i="1" dirty="0">
                <a:cs typeface="Arial"/>
              </a:rPr>
              <a:t>The result of such an analysis is a phylogeny (also known as a phylogenetic tree</a:t>
            </a:r>
            <a:r>
              <a:rPr lang="en-US" sz="2000" i="1" dirty="0" smtClean="0">
                <a:cs typeface="Arial"/>
              </a:rPr>
              <a:t>).</a:t>
            </a:r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>
                <a:solidFill>
                  <a:srgbClr val="1DAB3B"/>
                </a:solidFill>
              </a:rPr>
              <a:t>Why</a:t>
            </a:r>
            <a:r>
              <a:rPr lang="es-ES" sz="2400" dirty="0">
                <a:solidFill>
                  <a:srgbClr val="1DAB3B"/>
                </a:solidFill>
              </a:rPr>
              <a:t> do </a:t>
            </a:r>
            <a:r>
              <a:rPr lang="es-ES" sz="2400" dirty="0" err="1">
                <a:solidFill>
                  <a:srgbClr val="1DAB3B"/>
                </a:solidFill>
              </a:rPr>
              <a:t>we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need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to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find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homologs</a:t>
            </a:r>
            <a:r>
              <a:rPr lang="es-ES" sz="2400" dirty="0">
                <a:solidFill>
                  <a:srgbClr val="1DAB3B"/>
                </a:solidFill>
              </a:rPr>
              <a:t>?</a:t>
            </a:r>
            <a:endParaRPr lang="en-U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2</a:t>
            </a:fld>
            <a:endParaRPr lang="es-ES"/>
          </a:p>
        </p:txBody>
      </p:sp>
      <p:pic>
        <p:nvPicPr>
          <p:cNvPr id="2" name="Imagen 1" descr="Spindle_diagr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329" y="706117"/>
            <a:ext cx="5066014" cy="351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578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120015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i="1" dirty="0" smtClean="0">
                <a:latin typeface="Arial"/>
                <a:cs typeface="Arial"/>
              </a:rPr>
              <a:t>“</a:t>
            </a:r>
            <a:r>
              <a:rPr lang="es-ES" sz="2000" i="1" dirty="0" err="1">
                <a:latin typeface="Arial"/>
                <a:cs typeface="Arial"/>
              </a:rPr>
              <a:t>Homology</a:t>
            </a:r>
            <a:r>
              <a:rPr lang="es-ES" sz="2000" i="1" dirty="0">
                <a:latin typeface="Arial"/>
                <a:cs typeface="Arial"/>
              </a:rPr>
              <a:t>, as </a:t>
            </a:r>
            <a:r>
              <a:rPr lang="es-ES" sz="2000" i="1" dirty="0" err="1">
                <a:latin typeface="Arial"/>
                <a:cs typeface="Arial"/>
              </a:rPr>
              <a:t>classically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defined</a:t>
            </a:r>
            <a:r>
              <a:rPr lang="es-ES" sz="2000" i="1" dirty="0">
                <a:latin typeface="Arial"/>
                <a:cs typeface="Arial"/>
              </a:rPr>
              <a:t>, </a:t>
            </a:r>
            <a:r>
              <a:rPr lang="es-ES" sz="2000" i="1" dirty="0" err="1">
                <a:latin typeface="Arial"/>
                <a:cs typeface="Arial"/>
              </a:rPr>
              <a:t>refers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to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dirty="0" err="1">
                <a:latin typeface="Arial"/>
                <a:cs typeface="Arial"/>
              </a:rPr>
              <a:t>historical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continuity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which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morphological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features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related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species</a:t>
            </a:r>
            <a:r>
              <a:rPr lang="es-ES" sz="2000" i="1" dirty="0">
                <a:latin typeface="Arial"/>
                <a:cs typeface="Arial"/>
              </a:rPr>
              <a:t> are similar in </a:t>
            </a:r>
            <a:r>
              <a:rPr lang="es-ES" sz="2000" i="1" dirty="0" err="1">
                <a:latin typeface="Arial"/>
                <a:cs typeface="Arial"/>
              </a:rPr>
              <a:t>pattern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or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form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because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they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evolved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from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dirty="0" err="1">
                <a:latin typeface="Arial"/>
                <a:cs typeface="Arial"/>
              </a:rPr>
              <a:t>corresponding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structure</a:t>
            </a:r>
            <a:r>
              <a:rPr lang="es-ES" sz="2000" i="1" dirty="0">
                <a:latin typeface="Arial"/>
                <a:cs typeface="Arial"/>
              </a:rPr>
              <a:t> in a </a:t>
            </a:r>
            <a:r>
              <a:rPr lang="es-ES" sz="2000" i="1" dirty="0" err="1">
                <a:latin typeface="Arial"/>
                <a:cs typeface="Arial"/>
              </a:rPr>
              <a:t>common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ancestor</a:t>
            </a:r>
            <a:r>
              <a:rPr lang="es-ES" sz="2000" i="1" dirty="0" smtClean="0">
                <a:latin typeface="Arial"/>
                <a:cs typeface="Arial"/>
              </a:rPr>
              <a:t>.”</a:t>
            </a:r>
            <a:endParaRPr lang="es-ES" sz="2000" i="1" dirty="0">
              <a:latin typeface="Arial"/>
              <a:cs typeface="Arial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5010556" y="3645752"/>
            <a:ext cx="36762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Волков Владислав </a:t>
            </a:r>
            <a:r>
              <a:rPr lang="ru-RU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Петрович</a:t>
            </a:r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 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CC BY-SA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creativecommons.org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licenses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by-sa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/4.0)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61490" y="4023968"/>
            <a:ext cx="47490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Shubin</a:t>
            </a:r>
            <a:r>
              <a:rPr lang="es-ES" sz="1050" dirty="0">
                <a:solidFill>
                  <a:srgbClr val="7F7F7F"/>
                </a:solidFill>
              </a:rPr>
              <a:t> N, </a:t>
            </a:r>
            <a:r>
              <a:rPr lang="es-ES" sz="1050" dirty="0" err="1">
                <a:solidFill>
                  <a:srgbClr val="7F7F7F"/>
                </a:solidFill>
              </a:rPr>
              <a:t>Tabin</a:t>
            </a:r>
            <a:r>
              <a:rPr lang="es-ES" sz="1050" dirty="0">
                <a:solidFill>
                  <a:srgbClr val="7F7F7F"/>
                </a:solidFill>
              </a:rPr>
              <a:t> C, Carroll S. </a:t>
            </a:r>
            <a:r>
              <a:rPr lang="es-ES" sz="1050" dirty="0" err="1">
                <a:solidFill>
                  <a:srgbClr val="7F7F7F"/>
                </a:solidFill>
              </a:rPr>
              <a:t>Deep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homology</a:t>
            </a:r>
            <a:r>
              <a:rPr lang="es-ES" sz="1050" dirty="0">
                <a:solidFill>
                  <a:srgbClr val="7F7F7F"/>
                </a:solidFill>
              </a:rPr>
              <a:t> and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origins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evolutionary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novelty</a:t>
            </a:r>
            <a:r>
              <a:rPr lang="es-ES" sz="1050" dirty="0">
                <a:solidFill>
                  <a:srgbClr val="7F7F7F"/>
                </a:solidFill>
              </a:rPr>
              <a:t>. </a:t>
            </a:r>
            <a:r>
              <a:rPr lang="es-ES" sz="1050" dirty="0" err="1">
                <a:solidFill>
                  <a:srgbClr val="7F7F7F"/>
                </a:solidFill>
              </a:rPr>
              <a:t>Nature</a:t>
            </a:r>
            <a:r>
              <a:rPr lang="es-ES" sz="1050" dirty="0">
                <a:solidFill>
                  <a:srgbClr val="7F7F7F"/>
                </a:solidFill>
              </a:rPr>
              <a:t>. 2009;457(7231):818-823. doi:10.1038/nature07891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984" y="1063229"/>
            <a:ext cx="3336759" cy="2391779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>
                <a:solidFill>
                  <a:srgbClr val="1DAB3B"/>
                </a:solidFill>
              </a:rPr>
              <a:t>What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is</a:t>
            </a:r>
            <a:r>
              <a:rPr lang="es-ES" sz="2400" dirty="0">
                <a:solidFill>
                  <a:srgbClr val="1DAB3B"/>
                </a:solidFill>
              </a:rPr>
              <a:t> </a:t>
            </a:r>
            <a:r>
              <a:rPr lang="es-ES" sz="2400" dirty="0" err="1">
                <a:solidFill>
                  <a:srgbClr val="1DAB3B"/>
                </a:solidFill>
              </a:rPr>
              <a:t>homology</a:t>
            </a:r>
            <a:r>
              <a:rPr lang="es-ES" sz="2400" dirty="0">
                <a:solidFill>
                  <a:srgbClr val="1DAB3B"/>
                </a:solidFill>
              </a:rPr>
              <a:t>?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544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120015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i="1" dirty="0" smtClean="0">
                <a:latin typeface="Arial"/>
                <a:cs typeface="Arial"/>
              </a:rPr>
              <a:t>“</a:t>
            </a:r>
            <a:r>
              <a:rPr lang="es-ES" sz="2000" i="1" dirty="0" err="1">
                <a:latin typeface="Arial"/>
                <a:cs typeface="Arial"/>
              </a:rPr>
              <a:t>Homology</a:t>
            </a:r>
            <a:r>
              <a:rPr lang="es-ES" sz="2000" i="1" dirty="0">
                <a:latin typeface="Arial"/>
                <a:cs typeface="Arial"/>
              </a:rPr>
              <a:t>, as </a:t>
            </a:r>
            <a:r>
              <a:rPr lang="es-ES" sz="2000" i="1" dirty="0" err="1">
                <a:latin typeface="Arial"/>
                <a:cs typeface="Arial"/>
              </a:rPr>
              <a:t>classically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defined</a:t>
            </a:r>
            <a:r>
              <a:rPr lang="es-ES" sz="2000" i="1" dirty="0">
                <a:latin typeface="Arial"/>
                <a:cs typeface="Arial"/>
              </a:rPr>
              <a:t>, </a:t>
            </a:r>
            <a:r>
              <a:rPr lang="es-ES" sz="2000" i="1" dirty="0" err="1">
                <a:latin typeface="Arial"/>
                <a:cs typeface="Arial"/>
              </a:rPr>
              <a:t>refers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to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dirty="0" err="1">
                <a:latin typeface="Arial"/>
                <a:cs typeface="Arial"/>
              </a:rPr>
              <a:t>historical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continuity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which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morphological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features</a:t>
            </a:r>
            <a:r>
              <a:rPr lang="es-ES" sz="2000" i="1" dirty="0">
                <a:latin typeface="Arial"/>
                <a:cs typeface="Arial"/>
              </a:rPr>
              <a:t> in </a:t>
            </a:r>
            <a:r>
              <a:rPr lang="es-ES" sz="2000" i="1" dirty="0" err="1">
                <a:latin typeface="Arial"/>
                <a:cs typeface="Arial"/>
              </a:rPr>
              <a:t>related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species</a:t>
            </a:r>
            <a:r>
              <a:rPr lang="es-ES" sz="2000" i="1" dirty="0">
                <a:latin typeface="Arial"/>
                <a:cs typeface="Arial"/>
              </a:rPr>
              <a:t> are 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similar in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pattern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or</a:t>
            </a:r>
            <a:r>
              <a:rPr lang="es-ES" sz="2000" i="1" u="sng" dirty="0">
                <a:solidFill>
                  <a:srgbClr val="2F78A6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2F78A6"/>
                </a:solidFill>
                <a:latin typeface="Arial"/>
                <a:cs typeface="Arial"/>
              </a:rPr>
              <a:t>form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because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they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evolved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from</a:t>
            </a:r>
            <a:r>
              <a:rPr lang="es-ES" sz="2000" i="1" dirty="0">
                <a:latin typeface="Arial"/>
                <a:cs typeface="Arial"/>
              </a:rPr>
              <a:t> a </a:t>
            </a:r>
            <a:r>
              <a:rPr lang="es-ES" sz="2000" i="1" u="sng" dirty="0" err="1">
                <a:solidFill>
                  <a:srgbClr val="9D354C"/>
                </a:solidFill>
                <a:latin typeface="Arial"/>
                <a:cs typeface="Arial"/>
              </a:rPr>
              <a:t>corresponding</a:t>
            </a:r>
            <a:r>
              <a:rPr lang="es-ES" sz="2000" i="1" u="sng" dirty="0">
                <a:solidFill>
                  <a:srgbClr val="9D354C"/>
                </a:solidFill>
                <a:latin typeface="Arial"/>
                <a:cs typeface="Arial"/>
              </a:rPr>
              <a:t> </a:t>
            </a:r>
            <a:r>
              <a:rPr lang="es-ES" sz="2000" i="1" u="sng" dirty="0" err="1">
                <a:solidFill>
                  <a:srgbClr val="9D354C"/>
                </a:solidFill>
                <a:latin typeface="Arial"/>
                <a:cs typeface="Arial"/>
              </a:rPr>
              <a:t>structure</a:t>
            </a:r>
            <a:r>
              <a:rPr lang="es-ES" sz="2000" i="1" dirty="0">
                <a:latin typeface="Arial"/>
                <a:cs typeface="Arial"/>
              </a:rPr>
              <a:t> in a </a:t>
            </a:r>
            <a:r>
              <a:rPr lang="es-ES" sz="2000" i="1" dirty="0" err="1">
                <a:latin typeface="Arial"/>
                <a:cs typeface="Arial"/>
              </a:rPr>
              <a:t>common</a:t>
            </a:r>
            <a:r>
              <a:rPr lang="es-ES" sz="2000" i="1" dirty="0">
                <a:latin typeface="Arial"/>
                <a:cs typeface="Arial"/>
              </a:rPr>
              <a:t> </a:t>
            </a:r>
            <a:r>
              <a:rPr lang="es-ES" sz="2000" i="1" dirty="0" err="1">
                <a:latin typeface="Arial"/>
                <a:cs typeface="Arial"/>
              </a:rPr>
              <a:t>ancestor</a:t>
            </a:r>
            <a:r>
              <a:rPr lang="es-ES" sz="2000" i="1" dirty="0" smtClean="0">
                <a:latin typeface="Arial"/>
                <a:cs typeface="Arial"/>
              </a:rPr>
              <a:t>.”</a:t>
            </a:r>
            <a:endParaRPr lang="es-ES" sz="2000" i="1" dirty="0">
              <a:latin typeface="Arial"/>
              <a:cs typeface="Arial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984" y="1063229"/>
            <a:ext cx="3336759" cy="2391779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5010556" y="3493352"/>
            <a:ext cx="367624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biological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derivation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relationship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shown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by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colors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various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bones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forelimbs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four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vertebrates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known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as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homology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one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Darwin’s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arguments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favor of </a:t>
            </a:r>
            <a:r>
              <a:rPr lang="es-ES_tradnl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evolution</a:t>
            </a:r>
            <a:r>
              <a:rPr lang="es-ES_tradnl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algn="r"/>
            <a:r>
              <a:rPr lang="ru-RU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Волков </a:t>
            </a: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Владислав </a:t>
            </a:r>
            <a:r>
              <a:rPr lang="ru-RU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Петрович</a:t>
            </a:r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 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CC BY-SA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creativecommons.org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licenses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by-sa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/4.0)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61490" y="4023968"/>
            <a:ext cx="47490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50" dirty="0" err="1">
                <a:solidFill>
                  <a:srgbClr val="7F7F7F"/>
                </a:solidFill>
              </a:rPr>
              <a:t>Shubin</a:t>
            </a:r>
            <a:r>
              <a:rPr lang="es-ES" sz="1050" dirty="0">
                <a:solidFill>
                  <a:srgbClr val="7F7F7F"/>
                </a:solidFill>
              </a:rPr>
              <a:t> N, </a:t>
            </a:r>
            <a:r>
              <a:rPr lang="es-ES" sz="1050" dirty="0" err="1">
                <a:solidFill>
                  <a:srgbClr val="7F7F7F"/>
                </a:solidFill>
              </a:rPr>
              <a:t>Tabin</a:t>
            </a:r>
            <a:r>
              <a:rPr lang="es-ES" sz="1050" dirty="0">
                <a:solidFill>
                  <a:srgbClr val="7F7F7F"/>
                </a:solidFill>
              </a:rPr>
              <a:t> C, Carroll S. </a:t>
            </a:r>
            <a:r>
              <a:rPr lang="es-ES" sz="1050" dirty="0" err="1">
                <a:solidFill>
                  <a:srgbClr val="7F7F7F"/>
                </a:solidFill>
              </a:rPr>
              <a:t>Deep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homology</a:t>
            </a:r>
            <a:r>
              <a:rPr lang="es-ES" sz="1050" dirty="0">
                <a:solidFill>
                  <a:srgbClr val="7F7F7F"/>
                </a:solidFill>
              </a:rPr>
              <a:t> and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origins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evolutionary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novelty</a:t>
            </a:r>
            <a:r>
              <a:rPr lang="es-ES" sz="1050" dirty="0">
                <a:solidFill>
                  <a:srgbClr val="7F7F7F"/>
                </a:solidFill>
              </a:rPr>
              <a:t>. </a:t>
            </a:r>
            <a:r>
              <a:rPr lang="es-ES" sz="1050" dirty="0" err="1">
                <a:solidFill>
                  <a:srgbClr val="7F7F7F"/>
                </a:solidFill>
              </a:rPr>
              <a:t>Nature</a:t>
            </a:r>
            <a:r>
              <a:rPr lang="es-ES" sz="1050" dirty="0">
                <a:solidFill>
                  <a:srgbClr val="7F7F7F"/>
                </a:solidFill>
              </a:rPr>
              <a:t>. 2009;457(7231):818-823. doi:10.1038/nature07891</a:t>
            </a:r>
          </a:p>
        </p:txBody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The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classical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definition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of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homology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comes describes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features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1881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E_coli_at_10000x,_origina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670" y="807381"/>
            <a:ext cx="2234951" cy="1625029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670" y="2833744"/>
            <a:ext cx="2234951" cy="1676214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277703" y="2462861"/>
            <a:ext cx="262444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050" dirty="0" err="1" smtClean="0"/>
              <a:t>Electron</a:t>
            </a:r>
            <a:r>
              <a:rPr lang="es-ES" sz="1050" dirty="0" smtClean="0"/>
              <a:t> </a:t>
            </a:r>
            <a:r>
              <a:rPr lang="es-ES" sz="1050" dirty="0" err="1"/>
              <a:t>micrograph</a:t>
            </a:r>
            <a:r>
              <a:rPr lang="es-ES" sz="1050" dirty="0"/>
              <a:t> of a </a:t>
            </a:r>
            <a:r>
              <a:rPr lang="es-ES" sz="1050" dirty="0" err="1"/>
              <a:t>cluster</a:t>
            </a:r>
            <a:r>
              <a:rPr lang="es-ES" sz="1050" dirty="0"/>
              <a:t> of E. </a:t>
            </a:r>
            <a:r>
              <a:rPr lang="es-ES" sz="1050" dirty="0" err="1"/>
              <a:t>coli</a:t>
            </a:r>
            <a:endParaRPr lang="es-ES" sz="1050" dirty="0"/>
          </a:p>
        </p:txBody>
      </p:sp>
      <p:sp>
        <p:nvSpPr>
          <p:cNvPr id="15" name="Rectángulo 14"/>
          <p:cNvSpPr/>
          <p:nvPr/>
        </p:nvSpPr>
        <p:spPr>
          <a:xfrm>
            <a:off x="423678" y="4503570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ES" sz="1050" dirty="0" err="1" smtClean="0">
                <a:solidFill>
                  <a:srgbClr val="000000"/>
                </a:solidFill>
              </a:rPr>
              <a:t>Electron</a:t>
            </a:r>
            <a:r>
              <a:rPr lang="es-ES" sz="1050" dirty="0" smtClean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micrograph</a:t>
            </a:r>
            <a:r>
              <a:rPr lang="es-ES" sz="1050" dirty="0">
                <a:solidFill>
                  <a:srgbClr val="000000"/>
                </a:solidFill>
              </a:rPr>
              <a:t> of a </a:t>
            </a:r>
            <a:r>
              <a:rPr lang="es-ES" sz="1050" dirty="0" smtClean="0">
                <a:solidFill>
                  <a:srgbClr val="000000"/>
                </a:solidFill>
              </a:rPr>
              <a:t>human NK </a:t>
            </a:r>
            <a:r>
              <a:rPr lang="es-ES" sz="1050" dirty="0" err="1">
                <a:solidFill>
                  <a:srgbClr val="000000"/>
                </a:solidFill>
              </a:rPr>
              <a:t>cell</a:t>
            </a:r>
            <a:endParaRPr lang="es-ES" sz="1050" dirty="0">
              <a:solidFill>
                <a:srgbClr val="000000"/>
              </a:solidFill>
            </a:endParaRPr>
          </a:p>
        </p:txBody>
      </p:sp>
      <p:sp>
        <p:nvSpPr>
          <p:cNvPr id="16" name="Marcador de número de diapositiva 15"/>
          <p:cNvSpPr>
            <a:spLocks noGrp="1"/>
          </p:cNvSpPr>
          <p:nvPr>
            <p:ph type="sldNum" sz="quarter" idx="12"/>
          </p:nvPr>
        </p:nvSpPr>
        <p:spPr>
          <a:xfrm>
            <a:off x="6438900" y="4767263"/>
            <a:ext cx="2133600" cy="273844"/>
          </a:xfrm>
        </p:spPr>
        <p:txBody>
          <a:bodyPr/>
          <a:lstStyle/>
          <a:p>
            <a:fld id="{A249DEA1-6037-6F4F-9960-0DB26FCF73E9}" type="slidenum">
              <a:rPr lang="es-ES" smtClean="0"/>
              <a:t>5</a:t>
            </a:fld>
            <a:endParaRPr lang="es-ES"/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394" y="516363"/>
            <a:ext cx="2645633" cy="1983041"/>
          </a:xfrm>
          <a:prstGeom prst="rect">
            <a:avLst/>
          </a:prstGeom>
        </p:spPr>
      </p:pic>
      <p:pic>
        <p:nvPicPr>
          <p:cNvPr id="18" name="Imagen 17" descr="F2.large (1)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359"/>
          <a:stretch/>
        </p:blipFill>
        <p:spPr>
          <a:xfrm>
            <a:off x="6297846" y="2791248"/>
            <a:ext cx="1736412" cy="1723600"/>
          </a:xfrm>
          <a:prstGeom prst="rect">
            <a:avLst/>
          </a:prstGeom>
        </p:spPr>
      </p:pic>
      <p:sp>
        <p:nvSpPr>
          <p:cNvPr id="19" name="Rectángulo 18"/>
          <p:cNvSpPr/>
          <p:nvPr/>
        </p:nvSpPr>
        <p:spPr>
          <a:xfrm>
            <a:off x="5179398" y="2463634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 err="1">
                <a:solidFill>
                  <a:srgbClr val="000000"/>
                </a:solidFill>
              </a:rPr>
              <a:t>Electron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micrograph</a:t>
            </a:r>
            <a:r>
              <a:rPr lang="es-ES" sz="1050" dirty="0">
                <a:solidFill>
                  <a:srgbClr val="000000"/>
                </a:solidFill>
              </a:rPr>
              <a:t> of a </a:t>
            </a:r>
            <a:r>
              <a:rPr lang="es-ES" sz="1050" dirty="0" err="1">
                <a:solidFill>
                  <a:srgbClr val="000000"/>
                </a:solidFill>
              </a:rPr>
              <a:t>thin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section</a:t>
            </a:r>
            <a:r>
              <a:rPr lang="es-ES" sz="1050" dirty="0">
                <a:solidFill>
                  <a:srgbClr val="000000"/>
                </a:solidFill>
              </a:rPr>
              <a:t> of </a:t>
            </a:r>
            <a:r>
              <a:rPr lang="es-ES" sz="1050" dirty="0" err="1">
                <a:solidFill>
                  <a:srgbClr val="000000"/>
                </a:solidFill>
              </a:rPr>
              <a:t>Neisseria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gonorrhoeae</a:t>
            </a:r>
            <a:endParaRPr lang="es-ES" sz="1050" dirty="0">
              <a:solidFill>
                <a:srgbClr val="000000"/>
              </a:solidFill>
            </a:endParaRPr>
          </a:p>
        </p:txBody>
      </p:sp>
      <p:sp>
        <p:nvSpPr>
          <p:cNvPr id="20" name="Rectángulo 19"/>
          <p:cNvSpPr/>
          <p:nvPr/>
        </p:nvSpPr>
        <p:spPr>
          <a:xfrm>
            <a:off x="5179398" y="4503570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 err="1"/>
              <a:t>Morphology</a:t>
            </a:r>
            <a:r>
              <a:rPr lang="es-ES" sz="1050" dirty="0"/>
              <a:t> of NK </a:t>
            </a:r>
            <a:r>
              <a:rPr lang="es-ES" sz="1050" dirty="0" err="1"/>
              <a:t>cells</a:t>
            </a:r>
            <a:r>
              <a:rPr lang="es-ES" sz="1050" dirty="0"/>
              <a:t> in </a:t>
            </a:r>
            <a:r>
              <a:rPr lang="es-ES" sz="1050" dirty="0" err="1"/>
              <a:t>transmission</a:t>
            </a:r>
            <a:r>
              <a:rPr lang="es-ES" sz="1050" dirty="0"/>
              <a:t> </a:t>
            </a:r>
            <a:r>
              <a:rPr lang="es-ES" sz="1050" dirty="0" err="1"/>
              <a:t>electron</a:t>
            </a:r>
            <a:r>
              <a:rPr lang="es-ES" sz="1050" dirty="0"/>
              <a:t> </a:t>
            </a:r>
            <a:r>
              <a:rPr lang="es-ES" sz="1050" dirty="0" err="1"/>
              <a:t>microscopy</a:t>
            </a:r>
            <a:endParaRPr lang="es-ES" sz="1050" dirty="0"/>
          </a:p>
        </p:txBody>
      </p:sp>
      <p:sp>
        <p:nvSpPr>
          <p:cNvPr id="21" name="Marcador de número de diapositiva 17"/>
          <p:cNvSpPr txBox="1">
            <a:spLocks/>
          </p:cNvSpPr>
          <p:nvPr/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249DEA1-6037-6F4F-9960-0DB26FCF73E9}" type="slidenum">
              <a:rPr lang="es-ES" smtClean="0"/>
              <a:pPr/>
              <a:t>5</a:t>
            </a:fld>
            <a:endParaRPr lang="es-ES"/>
          </a:p>
        </p:txBody>
      </p:sp>
      <p:sp>
        <p:nvSpPr>
          <p:cNvPr id="2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From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to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microscopic</a:t>
            </a:r>
            <a:r>
              <a:rPr lang="es-ES" sz="2400" dirty="0">
                <a:solidFill>
                  <a:srgbClr val="1DAB3B"/>
                </a:solidFill>
                <a:cs typeface="Arial"/>
              </a:rPr>
              <a:t> </a:t>
            </a:r>
            <a:r>
              <a:rPr lang="es-ES" sz="2400" dirty="0" err="1">
                <a:solidFill>
                  <a:srgbClr val="1DAB3B"/>
                </a:solidFill>
                <a:cs typeface="Arial"/>
              </a:rPr>
              <a:t>traits</a:t>
            </a:r>
            <a:r>
              <a:rPr lang="es-ES" sz="2400" dirty="0">
                <a:solidFill>
                  <a:srgbClr val="1DAB3B"/>
                </a:solidFill>
                <a:cs typeface="Arial"/>
              </a:rPr>
              <a:t> ?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1336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885601"/>
            <a:ext cx="4734373" cy="33944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ES" sz="2000" i="1" dirty="0" err="1">
                <a:cs typeface="Arial"/>
              </a:rPr>
              <a:t>The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eukaryotic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cell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cannot</a:t>
            </a:r>
            <a:r>
              <a:rPr lang="es-ES" sz="2000" i="1" dirty="0">
                <a:cs typeface="Arial"/>
              </a:rPr>
              <a:t> be </a:t>
            </a:r>
            <a:r>
              <a:rPr lang="es-ES" sz="2000" i="1" dirty="0" err="1">
                <a:cs typeface="Arial"/>
              </a:rPr>
              <a:t>directly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compared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to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the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prokaryotic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cell</a:t>
            </a:r>
            <a:r>
              <a:rPr lang="es-ES" sz="2000" i="1" dirty="0">
                <a:cs typeface="Arial"/>
              </a:rPr>
              <a:t>.</a:t>
            </a:r>
          </a:p>
          <a:p>
            <a:pPr marL="0" indent="0">
              <a:buNone/>
            </a:pPr>
            <a:endParaRPr lang="es-ES" sz="2000" i="1" dirty="0" smtClean="0">
              <a:cs typeface="Arial"/>
            </a:endParaRPr>
          </a:p>
          <a:p>
            <a:pPr marL="0" indent="0">
              <a:buNone/>
            </a:pPr>
            <a:r>
              <a:rPr lang="es-ES" sz="2000" i="1" dirty="0" err="1" smtClean="0">
                <a:cs typeface="Arial"/>
              </a:rPr>
              <a:t>Phylogenetic</a:t>
            </a:r>
            <a:r>
              <a:rPr lang="es-ES" sz="2000" i="1" dirty="0" smtClean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relationships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cannot</a:t>
            </a:r>
            <a:r>
              <a:rPr lang="es-ES" sz="2000" i="1" dirty="0">
                <a:cs typeface="Arial"/>
              </a:rPr>
              <a:t> be </a:t>
            </a:r>
            <a:r>
              <a:rPr lang="es-ES" sz="2000" i="1" dirty="0" err="1">
                <a:cs typeface="Arial"/>
              </a:rPr>
              <a:t>reliably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established</a:t>
            </a:r>
            <a:r>
              <a:rPr lang="es-ES" sz="2000" i="1" dirty="0">
                <a:cs typeface="Arial"/>
              </a:rPr>
              <a:t> in </a:t>
            </a:r>
            <a:r>
              <a:rPr lang="es-ES" sz="2000" i="1" dirty="0" err="1">
                <a:cs typeface="Arial"/>
              </a:rPr>
              <a:t>terms</a:t>
            </a:r>
            <a:r>
              <a:rPr lang="es-ES" sz="2000" i="1" dirty="0">
                <a:cs typeface="Arial"/>
              </a:rPr>
              <a:t> of </a:t>
            </a:r>
            <a:r>
              <a:rPr lang="es-ES" sz="2000" i="1" dirty="0" err="1">
                <a:cs typeface="Arial"/>
              </a:rPr>
              <a:t>noncomparable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properties</a:t>
            </a:r>
            <a:r>
              <a:rPr lang="es-ES" sz="2000" i="1" dirty="0" smtClean="0">
                <a:cs typeface="Arial"/>
              </a:rPr>
              <a:t>.</a:t>
            </a:r>
          </a:p>
          <a:p>
            <a:pPr marL="0" indent="0">
              <a:buNone/>
            </a:pPr>
            <a:endParaRPr lang="es-ES" sz="2000" i="1" dirty="0">
              <a:cs typeface="Arial"/>
            </a:endParaRPr>
          </a:p>
          <a:p>
            <a:pPr marL="0" indent="0">
              <a:buNone/>
            </a:pPr>
            <a:r>
              <a:rPr lang="es-ES" sz="2000" i="1" dirty="0">
                <a:cs typeface="Arial"/>
              </a:rPr>
              <a:t>A </a:t>
            </a:r>
            <a:r>
              <a:rPr lang="es-ES" sz="2000" i="1" dirty="0" err="1">
                <a:cs typeface="Arial"/>
              </a:rPr>
              <a:t>comparative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approach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that</a:t>
            </a:r>
            <a:r>
              <a:rPr lang="es-ES" sz="2000" i="1" dirty="0">
                <a:cs typeface="Arial"/>
              </a:rPr>
              <a:t> can </a:t>
            </a:r>
            <a:r>
              <a:rPr lang="es-ES" sz="2000" i="1" dirty="0" err="1">
                <a:cs typeface="Arial"/>
              </a:rPr>
              <a:t>measure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degree</a:t>
            </a:r>
            <a:r>
              <a:rPr lang="es-ES" sz="2000" i="1" dirty="0">
                <a:cs typeface="Arial"/>
              </a:rPr>
              <a:t> of </a:t>
            </a:r>
            <a:r>
              <a:rPr lang="es-ES" sz="2000" i="1" dirty="0" err="1">
                <a:cs typeface="Arial"/>
              </a:rPr>
              <a:t>difference</a:t>
            </a:r>
            <a:r>
              <a:rPr lang="es-ES" sz="2000" i="1" dirty="0">
                <a:cs typeface="Arial"/>
              </a:rPr>
              <a:t> in </a:t>
            </a:r>
            <a:r>
              <a:rPr lang="es-ES" sz="2000" i="1" dirty="0">
                <a:solidFill>
                  <a:srgbClr val="9D354C"/>
                </a:solidFill>
                <a:cs typeface="Arial"/>
              </a:rPr>
              <a:t>comparable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structures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is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required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cs typeface="Arial"/>
              </a:rPr>
              <a:t>to</a:t>
            </a:r>
            <a:r>
              <a:rPr lang="es-ES" sz="2000" i="1" dirty="0">
                <a:cs typeface="Arial"/>
              </a:rPr>
              <a:t>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establish</a:t>
            </a:r>
            <a:r>
              <a:rPr lang="es-ES" sz="2000" i="1" dirty="0">
                <a:solidFill>
                  <a:srgbClr val="9D354C"/>
                </a:solidFill>
                <a:cs typeface="Arial"/>
              </a:rPr>
              <a:t>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phylogenetic</a:t>
            </a:r>
            <a:r>
              <a:rPr lang="es-ES" sz="2000" i="1" dirty="0">
                <a:solidFill>
                  <a:srgbClr val="9D354C"/>
                </a:solidFill>
                <a:cs typeface="Arial"/>
              </a:rPr>
              <a:t> </a:t>
            </a:r>
            <a:r>
              <a:rPr lang="es-ES" sz="2000" i="1" dirty="0" err="1">
                <a:solidFill>
                  <a:srgbClr val="9D354C"/>
                </a:solidFill>
                <a:cs typeface="Arial"/>
              </a:rPr>
              <a:t>relationships</a:t>
            </a:r>
            <a:r>
              <a:rPr lang="es-ES" sz="2000" i="1" dirty="0">
                <a:cs typeface="Arial"/>
              </a:rPr>
              <a:t>.</a:t>
            </a:r>
          </a:p>
          <a:p>
            <a:pPr marL="0" indent="0">
              <a:buNone/>
            </a:pPr>
            <a:endParaRPr lang="es-ES" sz="2000" i="1" dirty="0">
              <a:cs typeface="Arial"/>
            </a:endParaRPr>
          </a:p>
          <a:p>
            <a:pPr marL="0" indent="0">
              <a:buNone/>
            </a:pPr>
            <a:endParaRPr lang="es-ES" sz="2000" i="1" dirty="0">
              <a:latin typeface="Arial"/>
              <a:cs typeface="Arial"/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394" y="516363"/>
            <a:ext cx="2645633" cy="1983041"/>
          </a:xfrm>
          <a:prstGeom prst="rect">
            <a:avLst/>
          </a:prstGeom>
        </p:spPr>
      </p:pic>
      <p:pic>
        <p:nvPicPr>
          <p:cNvPr id="12" name="Imagen 11" descr="F2.large (1)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359"/>
          <a:stretch/>
        </p:blipFill>
        <p:spPr>
          <a:xfrm>
            <a:off x="6297846" y="2791248"/>
            <a:ext cx="1736412" cy="1723600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0" y="4566419"/>
            <a:ext cx="5336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Woese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CR, Fox GE.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Phylogenetic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structure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prokaryotic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domain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primary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kingdoms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Proc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Natl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Acad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Sci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U S A. 1977;74(11):5088-5090.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:10.1073/pnas.74.11.5088</a:t>
            </a:r>
          </a:p>
        </p:txBody>
      </p:sp>
      <p:sp>
        <p:nvSpPr>
          <p:cNvPr id="14" name="Rectángulo 13"/>
          <p:cNvSpPr/>
          <p:nvPr/>
        </p:nvSpPr>
        <p:spPr>
          <a:xfrm>
            <a:off x="5179398" y="2463634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 err="1">
                <a:solidFill>
                  <a:srgbClr val="000000"/>
                </a:solidFill>
              </a:rPr>
              <a:t>Electron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micrograph</a:t>
            </a:r>
            <a:r>
              <a:rPr lang="es-ES" sz="1050" dirty="0">
                <a:solidFill>
                  <a:srgbClr val="000000"/>
                </a:solidFill>
              </a:rPr>
              <a:t> of a </a:t>
            </a:r>
            <a:r>
              <a:rPr lang="es-ES" sz="1050" dirty="0" err="1">
                <a:solidFill>
                  <a:srgbClr val="000000"/>
                </a:solidFill>
              </a:rPr>
              <a:t>thin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section</a:t>
            </a:r>
            <a:r>
              <a:rPr lang="es-ES" sz="1050" dirty="0">
                <a:solidFill>
                  <a:srgbClr val="000000"/>
                </a:solidFill>
              </a:rPr>
              <a:t> of </a:t>
            </a:r>
            <a:r>
              <a:rPr lang="es-ES" sz="1050" dirty="0" err="1">
                <a:solidFill>
                  <a:srgbClr val="000000"/>
                </a:solidFill>
              </a:rPr>
              <a:t>Neisseria</a:t>
            </a:r>
            <a:r>
              <a:rPr lang="es-ES" sz="1050" dirty="0">
                <a:solidFill>
                  <a:srgbClr val="000000"/>
                </a:solidFill>
              </a:rPr>
              <a:t> </a:t>
            </a:r>
            <a:r>
              <a:rPr lang="es-ES" sz="1050" dirty="0" err="1">
                <a:solidFill>
                  <a:srgbClr val="000000"/>
                </a:solidFill>
              </a:rPr>
              <a:t>gonorrhoeae</a:t>
            </a:r>
            <a:endParaRPr lang="es-ES" sz="1050" dirty="0">
              <a:solidFill>
                <a:srgbClr val="000000"/>
              </a:solidFill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5179398" y="4503570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050" dirty="0" err="1"/>
              <a:t>Morphology</a:t>
            </a:r>
            <a:r>
              <a:rPr lang="es-ES" sz="1050" dirty="0"/>
              <a:t> of NK </a:t>
            </a:r>
            <a:r>
              <a:rPr lang="es-ES" sz="1050" dirty="0" err="1"/>
              <a:t>cells</a:t>
            </a:r>
            <a:r>
              <a:rPr lang="es-ES" sz="1050" dirty="0"/>
              <a:t> in </a:t>
            </a:r>
            <a:r>
              <a:rPr lang="es-ES" sz="1050" dirty="0" err="1"/>
              <a:t>transmission</a:t>
            </a:r>
            <a:r>
              <a:rPr lang="es-ES" sz="1050" dirty="0"/>
              <a:t> </a:t>
            </a:r>
            <a:r>
              <a:rPr lang="es-ES" sz="1050" dirty="0" err="1"/>
              <a:t>electron</a:t>
            </a:r>
            <a:r>
              <a:rPr lang="es-ES" sz="1050" dirty="0"/>
              <a:t> </a:t>
            </a:r>
            <a:r>
              <a:rPr lang="es-ES" sz="1050" dirty="0" err="1"/>
              <a:t>microscopy</a:t>
            </a:r>
            <a:endParaRPr lang="es-ES" sz="1050" dirty="0"/>
          </a:p>
        </p:txBody>
      </p:sp>
      <p:sp>
        <p:nvSpPr>
          <p:cNvPr id="17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From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macroscopic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to</a:t>
            </a: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microscopic</a:t>
            </a:r>
            <a:r>
              <a:rPr lang="es-ES" sz="2400" dirty="0">
                <a:solidFill>
                  <a:srgbClr val="1DAB3B"/>
                </a:solidFill>
                <a:cs typeface="Arial"/>
              </a:rPr>
              <a:t> </a:t>
            </a:r>
            <a:r>
              <a:rPr lang="es-ES" sz="2400" dirty="0" err="1">
                <a:solidFill>
                  <a:srgbClr val="1DAB3B"/>
                </a:solidFill>
                <a:cs typeface="Arial"/>
              </a:rPr>
              <a:t>traits</a:t>
            </a:r>
            <a:r>
              <a:rPr lang="es-ES" sz="2400" dirty="0">
                <a:solidFill>
                  <a:srgbClr val="1DAB3B"/>
                </a:solidFill>
                <a:cs typeface="Arial"/>
              </a:rPr>
              <a:t> ?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8" name="Marcador de número de diapositiva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4513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2764930"/>
            <a:ext cx="8695668" cy="1697172"/>
          </a:xfrm>
        </p:spPr>
        <p:txBody>
          <a:bodyPr>
            <a:normAutofit/>
          </a:bodyPr>
          <a:lstStyle/>
          <a:p>
            <a:r>
              <a:rPr lang="en-US" sz="2000" i="1" dirty="0" smtClean="0">
                <a:solidFill>
                  <a:srgbClr val="2F78A6"/>
                </a:solidFill>
              </a:rPr>
              <a:t>Where </a:t>
            </a:r>
            <a:r>
              <a:rPr lang="en-US" sz="2000" i="1" dirty="0">
                <a:solidFill>
                  <a:srgbClr val="2F78A6"/>
                </a:solidFill>
              </a:rPr>
              <a:t>in the now living systems the greatest amount of their past history has survived </a:t>
            </a:r>
            <a:r>
              <a:rPr lang="en-US" sz="2000" i="1" dirty="0" smtClean="0">
                <a:solidFill>
                  <a:srgbClr val="2F78A6"/>
                </a:solidFill>
              </a:rPr>
              <a:t>and </a:t>
            </a:r>
            <a:r>
              <a:rPr lang="en-US" sz="2000" i="1" dirty="0">
                <a:solidFill>
                  <a:srgbClr val="2F78A6"/>
                </a:solidFill>
              </a:rPr>
              <a:t>how it can </a:t>
            </a:r>
            <a:r>
              <a:rPr lang="en-US" sz="2000" i="1" dirty="0" smtClean="0">
                <a:solidFill>
                  <a:srgbClr val="2F78A6"/>
                </a:solidFill>
              </a:rPr>
              <a:t>be extracted.</a:t>
            </a:r>
          </a:p>
          <a:p>
            <a:r>
              <a:rPr lang="en-US" sz="2000" i="1" dirty="0" smtClean="0"/>
              <a:t>In [genes, mRNA and polypeptides] there is more history in the making and more history preserved than at any other single level of biological integration.</a:t>
            </a:r>
            <a:endParaRPr lang="es-MX" sz="1600" dirty="0"/>
          </a:p>
          <a:p>
            <a:endParaRPr lang="en-US" sz="2000" i="1" dirty="0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s-ES" sz="2400" dirty="0" smtClean="0">
                <a:solidFill>
                  <a:srgbClr val="1DAB3B"/>
                </a:solidFill>
                <a:latin typeface="Arial"/>
                <a:cs typeface="Arial"/>
              </a:rPr>
              <a:t>Comparable </a:t>
            </a:r>
            <a:r>
              <a:rPr lang="es-ES" sz="2400" dirty="0" err="1" smtClean="0">
                <a:solidFill>
                  <a:srgbClr val="1DAB3B"/>
                </a:solidFill>
                <a:latin typeface="Arial"/>
                <a:cs typeface="Arial"/>
              </a:rPr>
              <a:t>structures</a:t>
            </a:r>
            <a:endParaRPr lang="es-E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pic>
        <p:nvPicPr>
          <p:cNvPr id="5" name="Imagen 4" descr="Captura de pantalla 2020-08-23 a la(s) 09.14.2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95" b="4725"/>
          <a:stretch/>
        </p:blipFill>
        <p:spPr>
          <a:xfrm>
            <a:off x="1148229" y="542530"/>
            <a:ext cx="6870023" cy="2101796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61490" y="4556683"/>
            <a:ext cx="86956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Zuckerkandl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E, Pauling L.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Molecules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as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documents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evolutionary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history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J </a:t>
            </a:r>
            <a:r>
              <a:rPr lang="es-E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Theor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Biol. 1965;8(2):357-366. </a:t>
            </a:r>
            <a:endParaRPr lang="es-E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s-E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s-E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:10.1016/0022-5193(65)90083-4</a:t>
            </a:r>
          </a:p>
        </p:txBody>
      </p: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8163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1490" y="2764930"/>
            <a:ext cx="8695668" cy="1697172"/>
          </a:xfrm>
        </p:spPr>
        <p:txBody>
          <a:bodyPr>
            <a:normAutofit/>
          </a:bodyPr>
          <a:lstStyle/>
          <a:p>
            <a:r>
              <a:rPr lang="en-US" sz="2000" i="1" dirty="0" smtClean="0">
                <a:solidFill>
                  <a:srgbClr val="2F78A6"/>
                </a:solidFill>
              </a:rPr>
              <a:t>Where in the now living systems the greatest amount of their past history has survived and how it can be extracted.</a:t>
            </a:r>
          </a:p>
          <a:p>
            <a:r>
              <a:rPr lang="en-US" sz="2000" i="1" dirty="0" smtClean="0">
                <a:solidFill>
                  <a:srgbClr val="2F78A6"/>
                </a:solidFill>
              </a:rPr>
              <a:t>In [genes, mRNA and polypeptides] there is more history in the making and more history preserved than at any other single level of biological integration.</a:t>
            </a:r>
            <a:endParaRPr lang="en-US" sz="1600" dirty="0" smtClean="0">
              <a:solidFill>
                <a:srgbClr val="2F78A6"/>
              </a:solidFill>
            </a:endParaRPr>
          </a:p>
          <a:p>
            <a:endParaRPr lang="en-US" sz="2000" i="1" dirty="0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n-US" sz="2400" smtClean="0">
                <a:solidFill>
                  <a:srgbClr val="1DAB3B"/>
                </a:solidFill>
                <a:latin typeface="Arial"/>
                <a:cs typeface="Arial"/>
              </a:rPr>
              <a:t>Comparable structures</a:t>
            </a:r>
            <a:endParaRPr lang="en-US" sz="2400">
              <a:solidFill>
                <a:srgbClr val="1DAB3B"/>
              </a:solidFill>
              <a:latin typeface="Arial"/>
              <a:cs typeface="Arial"/>
            </a:endParaRPr>
          </a:p>
        </p:txBody>
      </p:sp>
      <p:pic>
        <p:nvPicPr>
          <p:cNvPr id="5" name="Imagen 4" descr="Captura de pantalla 2020-08-23 a la(s) 09.14.2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95" b="4725"/>
          <a:stretch/>
        </p:blipFill>
        <p:spPr>
          <a:xfrm>
            <a:off x="1148229" y="542530"/>
            <a:ext cx="6870023" cy="2101796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61490" y="4556683"/>
            <a:ext cx="86956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Zuckerkandl E, Pauling L. Molecules as documents of evolutionary history. J Theor Biol. 1965;8(2):357-366. </a:t>
            </a:r>
          </a:p>
          <a:p>
            <a:r>
              <a:rPr lang="en-US" sz="105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doi:10.1016/0022-5193(65)90083-4</a:t>
            </a:r>
            <a:endParaRPr lang="en-US" sz="105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4844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2"/>
          <p:cNvSpPr>
            <a:spLocks noGrp="1"/>
          </p:cNvSpPr>
          <p:nvPr>
            <p:ph idx="1"/>
          </p:nvPr>
        </p:nvSpPr>
        <p:spPr>
          <a:xfrm>
            <a:off x="261490" y="885601"/>
            <a:ext cx="4734373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cs typeface="Arial"/>
              </a:rPr>
              <a:t>Genes and proteins are </a:t>
            </a:r>
            <a:r>
              <a:rPr lang="en-US" sz="2000" dirty="0" smtClean="0">
                <a:solidFill>
                  <a:srgbClr val="9D354C"/>
                </a:solidFill>
                <a:cs typeface="Arial"/>
              </a:rPr>
              <a:t>comparable structures</a:t>
            </a:r>
            <a:r>
              <a:rPr lang="en-US" sz="2000" dirty="0" smtClean="0">
                <a:cs typeface="Arial"/>
              </a:rPr>
              <a:t> from which we can </a:t>
            </a:r>
            <a:r>
              <a:rPr lang="en-US" sz="2000" dirty="0" smtClean="0">
                <a:solidFill>
                  <a:srgbClr val="9D354C"/>
                </a:solidFill>
                <a:cs typeface="Arial"/>
              </a:rPr>
              <a:t>establish phylogenetic relationships</a:t>
            </a:r>
            <a:r>
              <a:rPr lang="en-US" sz="2000" dirty="0" smtClean="0">
                <a:cs typeface="Arial"/>
              </a:rPr>
              <a:t>.</a:t>
            </a:r>
          </a:p>
          <a:p>
            <a:pPr marL="0" indent="0">
              <a:buNone/>
            </a:pPr>
            <a:endParaRPr lang="en-US" sz="2000" dirty="0" smtClean="0">
              <a:cs typeface="Arial"/>
            </a:endParaRPr>
          </a:p>
          <a:p>
            <a:pPr marL="0" indent="0">
              <a:buNone/>
            </a:pPr>
            <a:endParaRPr lang="en-US" sz="2000" dirty="0">
              <a:latin typeface="Arial"/>
              <a:cs typeface="Arial"/>
            </a:endParaRP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9DEA1-6037-6F4F-9960-0DB26FCF73E9}" type="slidenum">
              <a:rPr lang="en-US" smtClean="0"/>
              <a:t>9</a:t>
            </a:fld>
            <a:endParaRPr lang="en-US"/>
          </a:p>
        </p:txBody>
      </p:sp>
      <p:sp>
        <p:nvSpPr>
          <p:cNvPr id="9" name="Rectángulo 8"/>
          <p:cNvSpPr/>
          <p:nvPr/>
        </p:nvSpPr>
        <p:spPr>
          <a:xfrm>
            <a:off x="261489" y="2610023"/>
            <a:ext cx="474349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Sequences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myoglobin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five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animals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compared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create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phylogenetic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tree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Each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molecule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colored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show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differences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human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protein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identical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similar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lighter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pink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amino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completely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different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are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white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heme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shown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s-E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bright</a:t>
            </a: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red. </a:t>
            </a:r>
          </a:p>
        </p:txBody>
      </p:sp>
      <p:pic>
        <p:nvPicPr>
          <p:cNvPr id="10" name="Imagen 9" descr="206-Globin_Evolution-Myoglobins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998" y="988525"/>
            <a:ext cx="3219151" cy="2903371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5004987" y="4172565"/>
            <a:ext cx="413901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RCSB PDB </a:t>
            </a:r>
            <a:r>
              <a:rPr lang="es-ES" sz="1050" dirty="0" err="1">
                <a:solidFill>
                  <a:srgbClr val="7F7F7F"/>
                </a:solidFill>
              </a:rPr>
              <a:t>Molecule</a:t>
            </a:r>
            <a:r>
              <a:rPr lang="es-ES" sz="1050" dirty="0">
                <a:solidFill>
                  <a:srgbClr val="7F7F7F"/>
                </a:solidFill>
              </a:rPr>
              <a:t> of </a:t>
            </a:r>
            <a:r>
              <a:rPr lang="es-ES" sz="1050" dirty="0" err="1">
                <a:solidFill>
                  <a:srgbClr val="7F7F7F"/>
                </a:solidFill>
              </a:rPr>
              <a:t>the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Month</a:t>
            </a:r>
            <a:r>
              <a:rPr lang="es-ES" sz="1050" dirty="0">
                <a:solidFill>
                  <a:srgbClr val="7F7F7F"/>
                </a:solidFill>
              </a:rPr>
              <a:t> </a:t>
            </a:r>
            <a:r>
              <a:rPr lang="es-ES" sz="1050" dirty="0" err="1">
                <a:solidFill>
                  <a:srgbClr val="7F7F7F"/>
                </a:solidFill>
              </a:rPr>
              <a:t>by</a:t>
            </a:r>
            <a:r>
              <a:rPr lang="es-ES" sz="1050" dirty="0">
                <a:solidFill>
                  <a:srgbClr val="7F7F7F"/>
                </a:solidFill>
              </a:rPr>
              <a:t> David S. </a:t>
            </a:r>
            <a:r>
              <a:rPr lang="es-ES" sz="1050" dirty="0" err="1">
                <a:solidFill>
                  <a:srgbClr val="7F7F7F"/>
                </a:solidFill>
              </a:rPr>
              <a:t>Goodsell</a:t>
            </a:r>
            <a:endParaRPr lang="es-ES" sz="1050" dirty="0">
              <a:solidFill>
                <a:srgbClr val="7F7F7F"/>
              </a:solidFill>
            </a:endParaRPr>
          </a:p>
          <a:p>
            <a:pPr algn="r"/>
            <a:r>
              <a:rPr lang="es-ES" sz="1050" dirty="0">
                <a:solidFill>
                  <a:srgbClr val="7F7F7F"/>
                </a:solidFill>
              </a:rPr>
              <a:t>doi:10.2210/</a:t>
            </a:r>
            <a:r>
              <a:rPr lang="es-ES" sz="1050" dirty="0" err="1">
                <a:solidFill>
                  <a:srgbClr val="7F7F7F"/>
                </a:solidFill>
              </a:rPr>
              <a:t>rcsb_pdb</a:t>
            </a:r>
            <a:r>
              <a:rPr lang="es-ES" sz="1050" dirty="0">
                <a:solidFill>
                  <a:srgbClr val="7F7F7F"/>
                </a:solidFill>
              </a:rPr>
              <a:t>/mom_2017_2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50"/>
          </a:xfrm>
        </p:spPr>
        <p:txBody>
          <a:bodyPr anchor="t">
            <a:normAutofit/>
          </a:bodyPr>
          <a:lstStyle/>
          <a:p>
            <a:pPr algn="l">
              <a:tabLst>
                <a:tab pos="3762375" algn="l"/>
              </a:tabLst>
            </a:pPr>
            <a:r>
              <a:rPr lang="en-US" sz="2400" dirty="0" smtClean="0">
                <a:solidFill>
                  <a:srgbClr val="1DAB3B"/>
                </a:solidFill>
                <a:latin typeface="Arial"/>
                <a:cs typeface="Arial"/>
              </a:rPr>
              <a:t>From macroscopic traits to molecules</a:t>
            </a:r>
            <a:endParaRPr lang="en-US" sz="2400" dirty="0">
              <a:solidFill>
                <a:srgbClr val="1DAB3B"/>
              </a:solidFill>
              <a:latin typeface="Arial"/>
              <a:cs typeface="Arial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261489" y="4500516"/>
            <a:ext cx="84708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Fitch WM. Homology a personal view on some of the problems. Trends Genet. 2000;16(5):227-231. </a:t>
            </a:r>
            <a:endParaRPr lang="en-US" sz="105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:10.1016/s0168-9525(00)02005-9</a:t>
            </a:r>
            <a:endParaRPr lang="es-E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5319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lásico de Office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8068</TotalTime>
  <Words>1310</Words>
  <Application>Microsoft Macintosh PowerPoint</Application>
  <PresentationFormat>Presentación en pantalla (16:9)</PresentationFormat>
  <Paragraphs>123</Paragraphs>
  <Slides>16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17" baseType="lpstr">
      <vt:lpstr>Tema de Office</vt:lpstr>
      <vt:lpstr>Searching for homologous protein structures</vt:lpstr>
      <vt:lpstr>Why do we need to find homologs?</vt:lpstr>
      <vt:lpstr>What is homology?</vt:lpstr>
      <vt:lpstr>The classical definition of homology comes describes macroscopic features </vt:lpstr>
      <vt:lpstr>From macroscopic to microscopic traits ?</vt:lpstr>
      <vt:lpstr>From macroscopic to microscopic traits ?</vt:lpstr>
      <vt:lpstr>Comparable structures</vt:lpstr>
      <vt:lpstr>Comparable structures</vt:lpstr>
      <vt:lpstr>From macroscopic traits to molecules</vt:lpstr>
      <vt:lpstr>Types of homologs</vt:lpstr>
      <vt:lpstr>Types of homologs</vt:lpstr>
      <vt:lpstr>Homology search</vt:lpstr>
      <vt:lpstr>Homology search</vt:lpstr>
      <vt:lpstr>Homology search</vt:lpstr>
      <vt:lpstr>Homology search</vt:lpstr>
      <vt:lpstr>Homology search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Claudia Alvarez</dc:creator>
  <cp:lastModifiedBy>Claudia Alvarez</cp:lastModifiedBy>
  <cp:revision>91</cp:revision>
  <dcterms:created xsi:type="dcterms:W3CDTF">2020-08-21T14:16:37Z</dcterms:created>
  <dcterms:modified xsi:type="dcterms:W3CDTF">2020-08-30T11:53:53Z</dcterms:modified>
</cp:coreProperties>
</file>